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6" r:id="rId7"/>
    <p:sldId id="268" r:id="rId8"/>
    <p:sldId id="260" r:id="rId9"/>
    <p:sldId id="261" r:id="rId10"/>
    <p:sldId id="262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Unbounded" panose="020B0604020202020204" charset="0"/>
      <p:regular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00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05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6258" y="661868"/>
            <a:ext cx="7604284" cy="194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Geolocalización y búsqueda de </a:t>
            </a:r>
            <a:r>
              <a:rPr lang="en-US" sz="4050" b="1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lugares</a:t>
            </a:r>
            <a:r>
              <a:rPr lang="en-US" sz="40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050" b="1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cercanos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56258" y="2932390"/>
            <a:ext cx="760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DOCENTE: 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Lic. Celia Elena Tarquino Peralta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56258" y="3531751"/>
            <a:ext cx="760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UNIVERSITARIOS: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6258" y="4131112"/>
            <a:ext cx="760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Quispe Mamani Juan Gabriel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6258" y="4559975"/>
            <a:ext cx="760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Quispe Tancara Aracely Katy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56258" y="4988838"/>
            <a:ext cx="760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Toledo Lopez Milton Josue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56258" y="5417701"/>
            <a:ext cx="760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Villarroel Garvizu Milton Alejandro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56258" y="6017062"/>
            <a:ext cx="760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DUPLAS 17 - 18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256258" y="6616422"/>
            <a:ext cx="760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PAZ – BOLIVIA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56258" y="7215783"/>
            <a:ext cx="7604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2025</a:t>
            </a:r>
            <a:endParaRPr lang="en-US" sz="17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18E505-6262-4C9D-A323-1C2C94EA3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59" y="320730"/>
            <a:ext cx="3645119" cy="737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97431"/>
            <a:ext cx="8659654" cy="424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Estructura del Proyecto y Conexión a Redis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110853"/>
            <a:ext cx="721995" cy="8664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7262" y="1255157"/>
            <a:ext cx="169890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app.py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907262" y="1554004"/>
            <a:ext cx="1175432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Aplicación principal en Flask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1977271"/>
            <a:ext cx="721995" cy="866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7262" y="2121575"/>
            <a:ext cx="169890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api.py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907262" y="2420422"/>
            <a:ext cx="1175432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Lógica backend auxiliar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93" y="2843689"/>
            <a:ext cx="721995" cy="8664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7262" y="2987993"/>
            <a:ext cx="169890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tipos.py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907262" y="3286839"/>
            <a:ext cx="1175432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Utilidades adicionales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93" y="3710107"/>
            <a:ext cx="721995" cy="8664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7262" y="3854410"/>
            <a:ext cx="1870591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requerimientos.txt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907262" y="4153257"/>
            <a:ext cx="1175432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Dependencias</a:t>
            </a:r>
            <a:endParaRPr lang="en-US" sz="11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93" y="4576524"/>
            <a:ext cx="721995" cy="8664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7262" y="4720828"/>
            <a:ext cx="2155627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templates/index.html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1907262" y="5019675"/>
            <a:ext cx="1175432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Interfaz HTML</a:t>
            </a:r>
            <a:endParaRPr lang="en-US" sz="1100" dirty="0"/>
          </a:p>
        </p:txBody>
      </p:sp>
      <p:sp>
        <p:nvSpPr>
          <p:cNvPr id="18" name="Text 11"/>
          <p:cNvSpPr/>
          <p:nvPr/>
        </p:nvSpPr>
        <p:spPr>
          <a:xfrm>
            <a:off x="968693" y="5605343"/>
            <a:ext cx="1269289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Cadena de Conexión a Redis:</a:t>
            </a:r>
            <a:endParaRPr lang="en-US" dirty="0"/>
          </a:p>
        </p:txBody>
      </p:sp>
      <p:sp>
        <p:nvSpPr>
          <p:cNvPr id="19" name="Shape 12"/>
          <p:cNvSpPr/>
          <p:nvPr/>
        </p:nvSpPr>
        <p:spPr>
          <a:xfrm>
            <a:off x="968693" y="5998726"/>
            <a:ext cx="12692896" cy="1833324"/>
          </a:xfrm>
          <a:prstGeom prst="roundRect">
            <a:avLst>
              <a:gd name="adj" fmla="val 1182"/>
            </a:avLst>
          </a:prstGeom>
          <a:solidFill>
            <a:srgbClr val="054842"/>
          </a:solidFill>
          <a:ln/>
        </p:spPr>
      </p:sp>
      <p:sp>
        <p:nvSpPr>
          <p:cNvPr id="20" name="Shape 13"/>
          <p:cNvSpPr/>
          <p:nvPr/>
        </p:nvSpPr>
        <p:spPr>
          <a:xfrm>
            <a:off x="961549" y="5998726"/>
            <a:ext cx="12707183" cy="1833324"/>
          </a:xfrm>
          <a:prstGeom prst="roundRect">
            <a:avLst>
              <a:gd name="adj" fmla="val 1182"/>
            </a:avLst>
          </a:prstGeom>
          <a:solidFill>
            <a:srgbClr val="054842"/>
          </a:solidFill>
          <a:ln/>
        </p:spPr>
      </p:sp>
      <p:sp>
        <p:nvSpPr>
          <p:cNvPr id="21" name="Text 14"/>
          <p:cNvSpPr/>
          <p:nvPr/>
        </p:nvSpPr>
        <p:spPr>
          <a:xfrm>
            <a:off x="1105853" y="6106954"/>
            <a:ext cx="12418576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 = redis.Redis(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host='redis-17135.c232.us-east-1-2.ec2.redns.redis-cloud.com',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port=17135,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decode_responses=True,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username="default",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password="1234",</a:t>
            </a:r>
            <a:endParaRPr lang="en-US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7410" y="622230"/>
            <a:ext cx="5600273" cy="796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</a:rPr>
              <a:t>QR GEO REDIS </a:t>
            </a:r>
            <a:endParaRPr lang="en-US" sz="45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7FE0C7B-CC5F-438D-B8D1-13CA5AF1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40" y="2284217"/>
            <a:ext cx="4301504" cy="501907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4A2AC80-B598-4390-965A-9A2792F9442C}"/>
              </a:ext>
            </a:extLst>
          </p:cNvPr>
          <p:cNvSpPr/>
          <p:nvPr/>
        </p:nvSpPr>
        <p:spPr>
          <a:xfrm>
            <a:off x="3486911" y="1545159"/>
            <a:ext cx="6215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https://georedis.onrender.com/</a:t>
            </a:r>
          </a:p>
        </p:txBody>
      </p:sp>
    </p:spTree>
    <p:extLst>
      <p:ext uri="{BB962C8B-B14F-4D97-AF65-F5344CB8AC3E}">
        <p14:creationId xmlns:p14="http://schemas.microsoft.com/office/powerpoint/2010/main" val="2264886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95801"/>
            <a:ext cx="126928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INTRODUCCIÓN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682944" y="1726288"/>
            <a:ext cx="8241138" cy="5693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 err="1">
                <a:solidFill>
                  <a:schemeClr val="bg2"/>
                </a:solidFill>
                <a:ea typeface="Cabin" pitchFamily="34" charset="-122"/>
                <a:cs typeface="Cabin" pitchFamily="34" charset="-120"/>
              </a:rPr>
              <a:t>Permitir</a:t>
            </a:r>
            <a:r>
              <a:rPr lang="en-US" sz="2400" dirty="0">
                <a:solidFill>
                  <a:schemeClr val="bg2"/>
                </a:solidFill>
                <a:ea typeface="Cabin" pitchFamily="34" charset="-122"/>
                <a:cs typeface="Cabin" pitchFamily="34" charset="-120"/>
              </a:rPr>
              <a:t> a los usuarios encontrar lugares cercanos en Bolivia mediante el uso de la </a:t>
            </a:r>
            <a:r>
              <a:rPr lang="en-US" sz="2400" dirty="0" err="1">
                <a:solidFill>
                  <a:schemeClr val="bg2"/>
                </a:solidFill>
                <a:ea typeface="Cabin" pitchFamily="34" charset="-122"/>
                <a:cs typeface="Cabin" pitchFamily="34" charset="-120"/>
              </a:rPr>
              <a:t>geolocalización</a:t>
            </a:r>
            <a:r>
              <a:rPr lang="en-US" sz="2400" dirty="0">
                <a:solidFill>
                  <a:schemeClr val="bg2"/>
                </a:solidFill>
                <a:ea typeface="Cabin" pitchFamily="34" charset="-122"/>
                <a:cs typeface="Cabin" pitchFamily="34" charset="-12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BO" sz="2400" dirty="0">
                <a:solidFill>
                  <a:schemeClr val="bg2"/>
                </a:solidFill>
              </a:rPr>
              <a:t>La aplicación combina: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400" b="1" dirty="0" err="1">
                <a:solidFill>
                  <a:schemeClr val="bg2"/>
                </a:solidFill>
              </a:rPr>
              <a:t>Flask</a:t>
            </a:r>
            <a:r>
              <a:rPr lang="es-BO" sz="2400" dirty="0">
                <a:solidFill>
                  <a:schemeClr val="bg2"/>
                </a:solidFill>
              </a:rPr>
              <a:t> como </a:t>
            </a:r>
            <a:r>
              <a:rPr lang="es-BO" sz="2400" dirty="0" err="1">
                <a:solidFill>
                  <a:schemeClr val="bg2"/>
                </a:solidFill>
              </a:rPr>
              <a:t>backend</a:t>
            </a:r>
            <a:r>
              <a:rPr lang="es-BO" sz="2400" dirty="0">
                <a:solidFill>
                  <a:schemeClr val="bg2"/>
                </a:solidFill>
              </a:rPr>
              <a:t>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400" b="1" dirty="0">
                <a:solidFill>
                  <a:schemeClr val="bg2"/>
                </a:solidFill>
              </a:rPr>
              <a:t>Redis</a:t>
            </a:r>
            <a:r>
              <a:rPr lang="es-BO" sz="2400" dirty="0">
                <a:solidFill>
                  <a:schemeClr val="bg2"/>
                </a:solidFill>
              </a:rPr>
              <a:t> para almacenar los lugares,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BO" sz="2400" b="1" dirty="0">
                <a:solidFill>
                  <a:schemeClr val="bg2"/>
                </a:solidFill>
              </a:rPr>
              <a:t>Leaflet.js Open Street </a:t>
            </a:r>
            <a:r>
              <a:rPr lang="es-BO" sz="2400" b="1" dirty="0" err="1">
                <a:solidFill>
                  <a:schemeClr val="bg2"/>
                </a:solidFill>
              </a:rPr>
              <a:t>Map</a:t>
            </a:r>
            <a:r>
              <a:rPr lang="es-BO" sz="2400" dirty="0">
                <a:solidFill>
                  <a:schemeClr val="bg2"/>
                </a:solidFill>
              </a:rPr>
              <a:t> para mostrar un mapa interactivo.</a:t>
            </a:r>
          </a:p>
          <a:p>
            <a:pPr>
              <a:lnSpc>
                <a:spcPct val="150000"/>
              </a:lnSpc>
            </a:pPr>
            <a:r>
              <a:rPr lang="es-BO" sz="2400" dirty="0">
                <a:solidFill>
                  <a:schemeClr val="bg2"/>
                </a:solidFill>
              </a:rPr>
              <a:t>Esto permite a los usuarios buscar lugares como restaurantes, hospitales, tiendas, entre otros, dentro de un radio específico desde su ubicación actual.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D1E4AF-FA1C-43FB-B7C5-6E7AE4E6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679" y="1587391"/>
            <a:ext cx="4401842" cy="627388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901" y="1012150"/>
            <a:ext cx="6913007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Objetivos del Proyecto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5901" y="2235875"/>
            <a:ext cx="494705" cy="49470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96" y="2289155"/>
            <a:ext cx="310396" cy="3880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70395" y="2235875"/>
            <a:ext cx="462486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Búsqueda por geolocalización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970395" y="2691170"/>
            <a:ext cx="689050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Buscar lugares cercanos mediante la geolocalización del usuario.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55901" y="3510082"/>
            <a:ext cx="494705" cy="49470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996" y="3563362"/>
            <a:ext cx="310396" cy="3880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70395" y="3510082"/>
            <a:ext cx="400371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Interacción en tiempo real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6970395" y="3965377"/>
            <a:ext cx="689050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Interacción en tiempo real con un mapa interactivo utilizando </a:t>
            </a: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Leaflet.js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55901" y="4784288"/>
            <a:ext cx="494705" cy="49470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996" y="4837569"/>
            <a:ext cx="310396" cy="3880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70395" y="4784288"/>
            <a:ext cx="28183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Filtrado avanzado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970395" y="5239583"/>
            <a:ext cx="689050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Filtrar por tipo de lugar (restaurantes, tiendas, etc.) y radio de búsqueda.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6255901" y="6058495"/>
            <a:ext cx="494705" cy="49470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996" y="6111776"/>
            <a:ext cx="310396" cy="38802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70395" y="6058495"/>
            <a:ext cx="265461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Gestión de datos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970395" y="6513790"/>
            <a:ext cx="6890504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Almacenar y gestionar los datos de los lugares usando </a:t>
            </a: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Redis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como base de datos.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5120" y="715632"/>
            <a:ext cx="7710607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Tecnologías Utilizadas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1084307" y="477131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Backend: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1084306" y="5341590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Python:</a:t>
            </a: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Lenguaje de programación principal.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84307" y="5904912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Flask:</a:t>
            </a: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Framework web para manejar solicitudes HTTP.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84307" y="6518247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Redis:</a:t>
            </a: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Base de datos en memoria para almacenar lugares cercanos.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836512" y="477005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Frontend: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718403" y="5509863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Leaflet.js Open Street Map:</a:t>
            </a: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API para mapas interactivos.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718403" y="6031465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Bootstrap:</a:t>
            </a: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Framework CSS para diseño responsivo.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718403" y="6518247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JavaScript:</a:t>
            </a: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Interacción del usuario en el navegador.</a:t>
            </a:r>
            <a:endParaRPr lang="en-US" sz="19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61E3144-B0B7-4197-904C-EFD798FF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06" y="2037293"/>
            <a:ext cx="3372321" cy="22291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2970FD-E68B-4035-AB7F-1C7DCAB43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069" y="1810854"/>
            <a:ext cx="3998414" cy="24567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F5FD00A-2703-43D8-B396-5B7E78F99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070" y="2923667"/>
            <a:ext cx="3610479" cy="15813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AAA5EB5-2E05-4633-A1CD-776C4D5E3BC6}"/>
              </a:ext>
            </a:extLst>
          </p:cNvPr>
          <p:cNvSpPr/>
          <p:nvPr/>
        </p:nvSpPr>
        <p:spPr>
          <a:xfrm>
            <a:off x="1278657" y="3241366"/>
            <a:ext cx="73152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BO" sz="2800" b="1" dirty="0" err="1">
                <a:solidFill>
                  <a:schemeClr val="bg1"/>
                </a:solidFill>
              </a:rPr>
              <a:t>OpenStreetMap</a:t>
            </a:r>
            <a:r>
              <a:rPr lang="es-BO" sz="2800" b="1" dirty="0">
                <a:solidFill>
                  <a:schemeClr val="bg1"/>
                </a:solidFill>
              </a:rPr>
              <a:t> (OSM)</a:t>
            </a:r>
            <a:r>
              <a:rPr lang="es-BO" sz="2800" dirty="0">
                <a:solidFill>
                  <a:schemeClr val="bg1"/>
                </a:solidFill>
              </a:rPr>
              <a:t> es un proyecto colaborativo que proporciona datos geoespaciales libres y abiertos, que se pueden visualizar como mapas interactivos. Es una alternativa gratuita a Google </a:t>
            </a:r>
            <a:r>
              <a:rPr lang="es-BO" sz="2800" dirty="0" err="1">
                <a:solidFill>
                  <a:schemeClr val="bg1"/>
                </a:solidFill>
              </a:rPr>
              <a:t>Maps</a:t>
            </a:r>
            <a:r>
              <a:rPr lang="es-BO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16F4C69-F8CB-4994-B450-9667FD0714D3}"/>
              </a:ext>
            </a:extLst>
          </p:cNvPr>
          <p:cNvSpPr/>
          <p:nvPr/>
        </p:nvSpPr>
        <p:spPr>
          <a:xfrm>
            <a:off x="1857128" y="1008258"/>
            <a:ext cx="773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4800" b="1" dirty="0">
                <a:solidFill>
                  <a:schemeClr val="bg1"/>
                </a:solidFill>
              </a:rPr>
              <a:t>🗺️ ¿Qué es </a:t>
            </a:r>
            <a:r>
              <a:rPr lang="es-BO" sz="4800" b="1" dirty="0" err="1">
                <a:solidFill>
                  <a:schemeClr val="bg1"/>
                </a:solidFill>
              </a:rPr>
              <a:t>OpenStreetMap</a:t>
            </a:r>
            <a:r>
              <a:rPr lang="es-BO" sz="48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4D5EDF-03F1-4BA3-87E5-D587B29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169" y="3421117"/>
            <a:ext cx="5416735" cy="33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325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16F4C69-F8CB-4994-B450-9667FD0714D3}"/>
              </a:ext>
            </a:extLst>
          </p:cNvPr>
          <p:cNvSpPr/>
          <p:nvPr/>
        </p:nvSpPr>
        <p:spPr>
          <a:xfrm>
            <a:off x="1857128" y="1008258"/>
            <a:ext cx="103685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4800" b="1" dirty="0">
                <a:solidFill>
                  <a:schemeClr val="bg1"/>
                </a:solidFill>
              </a:rPr>
              <a:t>🗺️ </a:t>
            </a:r>
            <a:r>
              <a:rPr lang="pt-BR" sz="4800" b="1" dirty="0" err="1">
                <a:solidFill>
                  <a:schemeClr val="bg1"/>
                </a:solidFill>
              </a:rPr>
              <a:t>Implementación</a:t>
            </a:r>
            <a:r>
              <a:rPr lang="pt-BR" sz="4800" b="1" dirty="0">
                <a:solidFill>
                  <a:schemeClr val="bg1"/>
                </a:solidFill>
              </a:rPr>
              <a:t> de </a:t>
            </a:r>
            <a:r>
              <a:rPr lang="pt-BR" sz="4800" b="1" dirty="0" err="1">
                <a:solidFill>
                  <a:schemeClr val="bg1"/>
                </a:solidFill>
              </a:rPr>
              <a:t>OpenStreetMap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0BDF1FF-23A8-4AE2-851B-3F63FE191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638" y="1761857"/>
            <a:ext cx="13235111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La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visualización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del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mapa se implementa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con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Leaflet.js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, usando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datos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de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OpenStreetMap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(OSM)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.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Su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integración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se realiza mediante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los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siguientes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pasos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: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Se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incluye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Leaflet.js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en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el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proyecto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como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librería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para mapas.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Se inicializa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el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mapa centrado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en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una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ubicación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de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Bolivia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con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L.map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().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setView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().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Se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cargan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los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mapas de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fondo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(tiles) desde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OpenStreetMap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con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haroni" panose="02010803020104030203" pitchFamily="2" charset="-79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8BF05726-BB6A-43A8-9652-02A2B56042C8}"/>
              </a:ext>
            </a:extLst>
          </p:cNvPr>
          <p:cNvSpPr/>
          <p:nvPr/>
        </p:nvSpPr>
        <p:spPr>
          <a:xfrm>
            <a:off x="828200" y="5892277"/>
            <a:ext cx="12707183" cy="1833324"/>
          </a:xfrm>
          <a:prstGeom prst="roundRect">
            <a:avLst>
              <a:gd name="adj" fmla="val 1182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775334B-42B7-454C-84CE-23AF26D34BF6}"/>
              </a:ext>
            </a:extLst>
          </p:cNvPr>
          <p:cNvSpPr/>
          <p:nvPr/>
        </p:nvSpPr>
        <p:spPr>
          <a:xfrm>
            <a:off x="828200" y="6116442"/>
            <a:ext cx="127071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L.tileLayer</a:t>
            </a:r>
            <a:r>
              <a:rPr lang="pt-BR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('https://{s}.tile.openstreetmap.org/{z}/{x}/{y}.png', {  </a:t>
            </a:r>
            <a:r>
              <a:rPr lang="pt-BR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attribution</a:t>
            </a:r>
            <a:r>
              <a:rPr lang="pt-BR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'&amp;</a:t>
            </a:r>
            <a:r>
              <a:rPr lang="pt-BR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pt-BR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pt-BR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OpenStreetMap</a:t>
            </a:r>
            <a:r>
              <a:rPr lang="pt-BR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contributors</a:t>
            </a:r>
            <a:r>
              <a:rPr lang="pt-BR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'}).</a:t>
            </a:r>
            <a:r>
              <a:rPr lang="pt-BR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addTo</a:t>
            </a:r>
            <a:r>
              <a:rPr lang="pt-BR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(mapa);</a:t>
            </a:r>
          </a:p>
        </p:txBody>
      </p:sp>
    </p:spTree>
    <p:extLst>
      <p:ext uri="{BB962C8B-B14F-4D97-AF65-F5344CB8AC3E}">
        <p14:creationId xmlns:p14="http://schemas.microsoft.com/office/powerpoint/2010/main" val="14277546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927497"/>
            <a:ext cx="7254240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Instalación y Requisitos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9977" y="1904524"/>
            <a:ext cx="7604046" cy="2104906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89886" y="2124432"/>
            <a:ext cx="288917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Requisitos Previos: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89886" y="2579846"/>
            <a:ext cx="7164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 3.7 o superior.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9886" y="3008709"/>
            <a:ext cx="7164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Redis local o en la nube.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89886" y="3437573"/>
            <a:ext cx="7164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Navegador moderno.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9977" y="4229338"/>
            <a:ext cx="7604046" cy="3072646"/>
          </a:xfrm>
          <a:prstGeom prst="roundRect">
            <a:avLst>
              <a:gd name="adj" fmla="val 1074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989886" y="4449247"/>
            <a:ext cx="258818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Instalación: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989886" y="4904661"/>
            <a:ext cx="7164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pip install -r requirements.txt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89886" y="5388531"/>
            <a:ext cx="7164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Dependencias: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89886" y="5872401"/>
            <a:ext cx="7164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89886" y="6301264"/>
            <a:ext cx="7164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redis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89886" y="6730127"/>
            <a:ext cx="71642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requests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74157"/>
            <a:ext cx="688240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Uso de la Aplicación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1970484"/>
            <a:ext cx="185142" cy="2350413"/>
          </a:xfrm>
          <a:prstGeom prst="roundRect">
            <a:avLst>
              <a:gd name="adj" fmla="val 2000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905863" y="1970484"/>
            <a:ext cx="332529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Iniciar la búsqueda: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905863" y="2481739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Seleccionar ubicación en el mapa o usar GPS.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905863" y="2963108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Elegir tipo de lugar.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905863" y="3444478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Establecer radio de búsqueda (en metros).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05863" y="3925848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Clic en "Buscar".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720721" y="4567714"/>
            <a:ext cx="185142" cy="1387673"/>
          </a:xfrm>
          <a:prstGeom prst="roundRect">
            <a:avLst>
              <a:gd name="adj" fmla="val 2000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276148" y="45677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Visualización: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276148" y="5078968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Resultados en el mapa interactivo.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276148" y="5560338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Lista de resultados con nombre y distancia.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7091005" y="6202204"/>
            <a:ext cx="185142" cy="906304"/>
          </a:xfrm>
          <a:prstGeom prst="roundRect">
            <a:avLst>
              <a:gd name="adj" fmla="val 20003"/>
            </a:avLst>
          </a:prstGeom>
          <a:solidFill>
            <a:srgbClr val="304755"/>
          </a:solidFill>
          <a:ln/>
        </p:spPr>
      </p:sp>
      <p:sp>
        <p:nvSpPr>
          <p:cNvPr id="15" name="Text 12"/>
          <p:cNvSpPr/>
          <p:nvPr/>
        </p:nvSpPr>
        <p:spPr>
          <a:xfrm>
            <a:off x="7646432" y="620220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Limpiar: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7646432" y="6713458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Botón "Limpiar todo" elimina marcadores y resultados.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595</Words>
  <Application>Microsoft Office PowerPoint</Application>
  <PresentationFormat>Personalizado</PresentationFormat>
  <Paragraphs>94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Unbounded</vt:lpstr>
      <vt:lpstr>Consolas</vt:lpstr>
      <vt:lpstr>Courier New</vt:lpstr>
      <vt:lpstr>Calibri</vt:lpstr>
      <vt:lpstr>Cabin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Aracely Katy</cp:lastModifiedBy>
  <cp:revision>3</cp:revision>
  <dcterms:created xsi:type="dcterms:W3CDTF">2025-04-16T19:50:15Z</dcterms:created>
  <dcterms:modified xsi:type="dcterms:W3CDTF">2025-04-16T21:28:27Z</dcterms:modified>
</cp:coreProperties>
</file>